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65" r:id="rId3"/>
    <p:sldId id="260" r:id="rId4"/>
    <p:sldId id="261" r:id="rId5"/>
    <p:sldId id="262" r:id="rId6"/>
    <p:sldId id="259" r:id="rId7"/>
    <p:sldId id="264" r:id="rId8"/>
    <p:sldId id="266" r:id="rId9"/>
    <p:sldId id="269" r:id="rId10"/>
    <p:sldId id="267" r:id="rId11"/>
    <p:sldId id="268" r:id="rId12"/>
    <p:sldId id="270" r:id="rId13"/>
    <p:sldId id="271" r:id="rId1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27/07/1447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27/07/1447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27/07/1447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27/07/1447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27/07/1447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27/07/1447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27/07/1447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t>27/07/1447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27/07/1447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27/07/1447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27/07/1447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27/07/1447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683" y="-12111"/>
            <a:ext cx="7796633" cy="6696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5796136" y="3545011"/>
            <a:ext cx="1706488"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2025-2026</a:t>
            </a:r>
          </a:p>
        </p:txBody>
      </p:sp>
    </p:spTree>
    <p:extLst>
      <p:ext uri="{BB962C8B-B14F-4D97-AF65-F5344CB8AC3E}">
        <p14:creationId xmlns:p14="http://schemas.microsoft.com/office/powerpoint/2010/main" val="2469324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err="1">
                <a:latin typeface="Aldhabi" pitchFamily="2" charset="-78"/>
                <a:cs typeface="Aldhabi" pitchFamily="2" charset="-78"/>
              </a:rPr>
              <a:t>Branchiomycosis</a:t>
            </a:r>
            <a:endParaRPr lang="ar-IQ" dirty="0">
              <a:latin typeface="Aldhabi" pitchFamily="2" charset="-78"/>
              <a:cs typeface="Aldhabi" pitchFamily="2" charset="-78"/>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84168" y="1628800"/>
            <a:ext cx="2628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755" y="2924944"/>
            <a:ext cx="28194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855" y="4247696"/>
            <a:ext cx="26289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346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5400" b="1" dirty="0">
                <a:solidFill>
                  <a:schemeClr val="accent2"/>
                </a:solidFill>
                <a:latin typeface="Aldhabi" pitchFamily="2" charset="-78"/>
                <a:cs typeface="Aldhabi" pitchFamily="2" charset="-78"/>
              </a:rPr>
              <a:t>Symptoms</a:t>
            </a:r>
            <a:endParaRPr lang="ar-IQ" b="1" dirty="0">
              <a:solidFill>
                <a:schemeClr val="accent2"/>
              </a:solidFill>
              <a:latin typeface="Aldhabi" pitchFamily="2" charset="-78"/>
              <a:cs typeface="Aldhabi" pitchFamily="2" charset="-78"/>
            </a:endParaRPr>
          </a:p>
        </p:txBody>
      </p:sp>
      <p:sp>
        <p:nvSpPr>
          <p:cNvPr id="3" name="عنصر نائب للمحتوى 2"/>
          <p:cNvSpPr>
            <a:spLocks noGrp="1"/>
          </p:cNvSpPr>
          <p:nvPr>
            <p:ph idx="1"/>
          </p:nvPr>
        </p:nvSpPr>
        <p:spPr/>
        <p:txBody>
          <a:bodyPr>
            <a:normAutofit fontScale="92500"/>
          </a:bodyPr>
          <a:lstStyle/>
          <a:p>
            <a:pPr algn="l"/>
            <a:r>
              <a:rPr lang="en-US" sz="3600" dirty="0">
                <a:solidFill>
                  <a:schemeClr val="accent2"/>
                </a:solidFill>
                <a:latin typeface="Aldhabi" pitchFamily="2" charset="-78"/>
                <a:cs typeface="Aldhabi" pitchFamily="2" charset="-78"/>
              </a:rPr>
              <a:t>1</a:t>
            </a:r>
            <a:r>
              <a:rPr lang="en-US" sz="3600" dirty="0">
                <a:latin typeface="Aldhabi" pitchFamily="2" charset="-78"/>
                <a:cs typeface="Aldhabi" pitchFamily="2" charset="-78"/>
              </a:rPr>
              <a:t>-The presence of these fungi inside the blood vessels leads to blood clotting in the affected parts of the gills due to the cessation of blood in that area and the tissue of the gills is thinned out.</a:t>
            </a:r>
          </a:p>
          <a:p>
            <a:pPr algn="l"/>
            <a:r>
              <a:rPr lang="en-US" sz="3600" dirty="0">
                <a:solidFill>
                  <a:schemeClr val="accent2"/>
                </a:solidFill>
                <a:latin typeface="Aldhabi" pitchFamily="2" charset="-78"/>
                <a:cs typeface="Aldhabi" pitchFamily="2" charset="-78"/>
              </a:rPr>
              <a:t>2</a:t>
            </a:r>
            <a:r>
              <a:rPr lang="en-US" sz="3600" dirty="0">
                <a:latin typeface="Aldhabi" pitchFamily="2" charset="-78"/>
                <a:cs typeface="Aldhabi" pitchFamily="2" charset="-78"/>
              </a:rPr>
              <a:t>-Affected fish are slow or weak in movement.</a:t>
            </a:r>
          </a:p>
          <a:p>
            <a:pPr algn="l"/>
            <a:r>
              <a:rPr lang="en-US" sz="3600" dirty="0">
                <a:solidFill>
                  <a:schemeClr val="accent2"/>
                </a:solidFill>
                <a:latin typeface="Aldhabi" pitchFamily="2" charset="-78"/>
                <a:cs typeface="Aldhabi" pitchFamily="2" charset="-78"/>
              </a:rPr>
              <a:t>3</a:t>
            </a:r>
            <a:r>
              <a:rPr lang="en-US" sz="3600" dirty="0">
                <a:latin typeface="Aldhabi" pitchFamily="2" charset="-78"/>
                <a:cs typeface="Aldhabi" pitchFamily="2" charset="-78"/>
              </a:rPr>
              <a:t>-It does not respond to external influences and can be easily handled.</a:t>
            </a:r>
          </a:p>
          <a:p>
            <a:pPr algn="l"/>
            <a:r>
              <a:rPr lang="en-US" sz="3600" dirty="0">
                <a:solidFill>
                  <a:schemeClr val="accent2"/>
                </a:solidFill>
                <a:latin typeface="Aldhabi" pitchFamily="2" charset="-78"/>
                <a:cs typeface="Aldhabi" pitchFamily="2" charset="-78"/>
              </a:rPr>
              <a:t>4</a:t>
            </a:r>
            <a:r>
              <a:rPr lang="en-US" sz="3600" dirty="0">
                <a:latin typeface="Aldhabi" pitchFamily="2" charset="-78"/>
                <a:cs typeface="Aldhabi" pitchFamily="2" charset="-78"/>
              </a:rPr>
              <a:t>-Difficulty breathing.</a:t>
            </a:r>
          </a:p>
          <a:p>
            <a:pPr algn="l"/>
            <a:r>
              <a:rPr lang="en-US" sz="3600" dirty="0">
                <a:solidFill>
                  <a:schemeClr val="accent2"/>
                </a:solidFill>
                <a:latin typeface="Aldhabi" pitchFamily="2" charset="-78"/>
                <a:cs typeface="Aldhabi" pitchFamily="2" charset="-78"/>
              </a:rPr>
              <a:t>5</a:t>
            </a:r>
            <a:r>
              <a:rPr lang="en-US" sz="3600" dirty="0">
                <a:latin typeface="Aldhabi" pitchFamily="2" charset="-78"/>
                <a:cs typeface="Aldhabi" pitchFamily="2" charset="-78"/>
              </a:rPr>
              <a:t>-The infection rate reaches </a:t>
            </a:r>
            <a:r>
              <a:rPr lang="en-US" sz="3600" dirty="0">
                <a:solidFill>
                  <a:schemeClr val="accent3">
                    <a:lumMod val="75000"/>
                  </a:schemeClr>
                </a:solidFill>
                <a:latin typeface="Aldhabi" pitchFamily="2" charset="-78"/>
                <a:cs typeface="Aldhabi" pitchFamily="2" charset="-78"/>
              </a:rPr>
              <a:t>100%</a:t>
            </a:r>
            <a:r>
              <a:rPr lang="en-US" sz="3600" dirty="0">
                <a:latin typeface="Aldhabi" pitchFamily="2" charset="-78"/>
                <a:cs typeface="Aldhabi" pitchFamily="2" charset="-78"/>
              </a:rPr>
              <a:t>, and the incidence of drowning reaches </a:t>
            </a:r>
            <a:r>
              <a:rPr lang="en-US" sz="3600" dirty="0">
                <a:solidFill>
                  <a:schemeClr val="accent3">
                    <a:lumMod val="75000"/>
                  </a:schemeClr>
                </a:solidFill>
                <a:latin typeface="Aldhabi" pitchFamily="2" charset="-78"/>
                <a:cs typeface="Aldhabi" pitchFamily="2" charset="-78"/>
              </a:rPr>
              <a:t>30-50%</a:t>
            </a:r>
            <a:r>
              <a:rPr lang="en-US" sz="3600" dirty="0">
                <a:latin typeface="Aldhabi" pitchFamily="2" charset="-78"/>
                <a:cs typeface="Aldhabi" pitchFamily="2" charset="-78"/>
              </a:rPr>
              <a:t>, and it often occurs in the summer</a:t>
            </a:r>
            <a:r>
              <a:rPr lang="en-US" dirty="0"/>
              <a:t>.</a:t>
            </a:r>
            <a:endParaRPr lang="ar-IQ" dirty="0"/>
          </a:p>
        </p:txBody>
      </p:sp>
    </p:spTree>
    <p:extLst>
      <p:ext uri="{BB962C8B-B14F-4D97-AF65-F5344CB8AC3E}">
        <p14:creationId xmlns:p14="http://schemas.microsoft.com/office/powerpoint/2010/main" val="3528759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4800" b="1" dirty="0">
                <a:solidFill>
                  <a:schemeClr val="accent2"/>
                </a:solidFill>
                <a:latin typeface="Aldhabi" pitchFamily="2" charset="-78"/>
                <a:cs typeface="Aldhabi" pitchFamily="2" charset="-78"/>
              </a:rPr>
              <a:t>Treatment </a:t>
            </a:r>
            <a:endParaRPr lang="ar-IQ" b="1" dirty="0">
              <a:solidFill>
                <a:schemeClr val="accent2"/>
              </a:solidFill>
              <a:latin typeface="Aldhabi" pitchFamily="2" charset="-78"/>
              <a:cs typeface="Aldhabi" pitchFamily="2" charset="-78"/>
            </a:endParaRPr>
          </a:p>
        </p:txBody>
      </p:sp>
      <p:sp>
        <p:nvSpPr>
          <p:cNvPr id="3" name="عنصر نائب للمحتوى 2"/>
          <p:cNvSpPr>
            <a:spLocks noGrp="1"/>
          </p:cNvSpPr>
          <p:nvPr>
            <p:ph idx="1"/>
          </p:nvPr>
        </p:nvSpPr>
        <p:spPr/>
        <p:txBody>
          <a:bodyPr>
            <a:normAutofit/>
          </a:bodyPr>
          <a:lstStyle/>
          <a:p>
            <a:pPr algn="l"/>
            <a:r>
              <a:rPr lang="en-US" sz="3600" dirty="0">
                <a:latin typeface="Aldhabi" pitchFamily="2" charset="-78"/>
                <a:cs typeface="Aldhabi" pitchFamily="2" charset="-78"/>
              </a:rPr>
              <a:t>Use disinfectants for infected ponds, </a:t>
            </a:r>
            <a:r>
              <a:rPr lang="en-US" sz="3600" dirty="0">
                <a:solidFill>
                  <a:schemeClr val="accent6">
                    <a:lumMod val="75000"/>
                  </a:schemeClr>
                </a:solidFill>
                <a:latin typeface="Aldhabi" pitchFamily="2" charset="-78"/>
                <a:cs typeface="Aldhabi" pitchFamily="2" charset="-78"/>
              </a:rPr>
              <a:t>isolate the dead fish,</a:t>
            </a:r>
            <a:r>
              <a:rPr lang="en-US" sz="3600" dirty="0">
                <a:latin typeface="Aldhabi" pitchFamily="2" charset="-78"/>
                <a:cs typeface="Aldhabi" pitchFamily="2" charset="-78"/>
              </a:rPr>
              <a:t> </a:t>
            </a:r>
            <a:r>
              <a:rPr lang="en-US" sz="3600" dirty="0">
                <a:solidFill>
                  <a:schemeClr val="tx2">
                    <a:lumMod val="60000"/>
                    <a:lumOff val="40000"/>
                  </a:schemeClr>
                </a:solidFill>
                <a:latin typeface="Aldhabi" pitchFamily="2" charset="-78"/>
                <a:cs typeface="Aldhabi" pitchFamily="2" charset="-78"/>
              </a:rPr>
              <a:t>burn them</a:t>
            </a:r>
            <a:r>
              <a:rPr lang="en-US" sz="3600" dirty="0">
                <a:solidFill>
                  <a:schemeClr val="accent6">
                    <a:lumMod val="75000"/>
                  </a:schemeClr>
                </a:solidFill>
                <a:latin typeface="Aldhabi" pitchFamily="2" charset="-78"/>
                <a:cs typeface="Aldhabi" pitchFamily="2" charset="-78"/>
              </a:rPr>
              <a:t>, and </a:t>
            </a:r>
            <a:r>
              <a:rPr lang="en-US" sz="3600" dirty="0">
                <a:solidFill>
                  <a:schemeClr val="accent3"/>
                </a:solidFill>
                <a:latin typeface="Aldhabi" pitchFamily="2" charset="-78"/>
                <a:cs typeface="Aldhabi" pitchFamily="2" charset="-78"/>
              </a:rPr>
              <a:t>bury them</a:t>
            </a:r>
            <a:r>
              <a:rPr lang="en-US" sz="3600" dirty="0">
                <a:solidFill>
                  <a:schemeClr val="accent6">
                    <a:lumMod val="75000"/>
                  </a:schemeClr>
                </a:solidFill>
                <a:latin typeface="Aldhabi" pitchFamily="2" charset="-78"/>
                <a:cs typeface="Aldhabi" pitchFamily="2" charset="-78"/>
              </a:rPr>
              <a:t>.</a:t>
            </a:r>
            <a:r>
              <a:rPr lang="en-US" sz="3600" dirty="0">
                <a:latin typeface="Aldhabi" pitchFamily="2" charset="-78"/>
                <a:cs typeface="Aldhabi" pitchFamily="2" charset="-78"/>
              </a:rPr>
              <a:t> Calcium oxide or </a:t>
            </a:r>
            <a:r>
              <a:rPr lang="en-US" sz="3600" b="1" dirty="0">
                <a:latin typeface="Aldhabi" pitchFamily="2" charset="-78"/>
                <a:cs typeface="Aldhabi" pitchFamily="2" charset="-78"/>
              </a:rPr>
              <a:t>2-3 kg </a:t>
            </a:r>
            <a:r>
              <a:rPr lang="en-US" sz="3600" dirty="0">
                <a:latin typeface="Aldhabi" pitchFamily="2" charset="-78"/>
                <a:cs typeface="Aldhabi" pitchFamily="2" charset="-78"/>
              </a:rPr>
              <a:t>of copper </a:t>
            </a:r>
            <a:r>
              <a:rPr lang="en-US" sz="3600" dirty="0" err="1">
                <a:latin typeface="Aldhabi" pitchFamily="2" charset="-78"/>
                <a:cs typeface="Aldhabi" pitchFamily="2" charset="-78"/>
              </a:rPr>
              <a:t>sulphate</a:t>
            </a:r>
            <a:r>
              <a:rPr lang="en-US" sz="3600" dirty="0">
                <a:latin typeface="Aldhabi" pitchFamily="2" charset="-78"/>
                <a:cs typeface="Aldhabi" pitchFamily="2" charset="-78"/>
              </a:rPr>
              <a:t> is used per hectare. The infected fish can be treated with </a:t>
            </a:r>
            <a:r>
              <a:rPr lang="en-US" sz="3600" dirty="0">
                <a:solidFill>
                  <a:srgbClr val="00B050"/>
                </a:solidFill>
                <a:latin typeface="Aldhabi" pitchFamily="2" charset="-78"/>
                <a:cs typeface="Aldhabi" pitchFamily="2" charset="-78"/>
              </a:rPr>
              <a:t>green malachite</a:t>
            </a:r>
            <a:r>
              <a:rPr lang="en-US" sz="3600" dirty="0">
                <a:latin typeface="Aldhabi" pitchFamily="2" charset="-78"/>
                <a:cs typeface="Aldhabi" pitchFamily="2" charset="-78"/>
              </a:rPr>
              <a:t> at a concentration </a:t>
            </a:r>
            <a:r>
              <a:rPr lang="en-US" sz="3600" b="1" dirty="0">
                <a:latin typeface="Aldhabi" pitchFamily="2" charset="-78"/>
                <a:cs typeface="Aldhabi" pitchFamily="2" charset="-78"/>
              </a:rPr>
              <a:t>of 0.1 </a:t>
            </a:r>
            <a:r>
              <a:rPr lang="en-US" sz="3600" dirty="0">
                <a:latin typeface="Aldhabi" pitchFamily="2" charset="-78"/>
                <a:cs typeface="Aldhabi" pitchFamily="2" charset="-78"/>
              </a:rPr>
              <a:t>per liter for </a:t>
            </a:r>
            <a:r>
              <a:rPr lang="en-US" sz="3600" b="1" dirty="0">
                <a:latin typeface="Aldhabi" pitchFamily="2" charset="-78"/>
                <a:cs typeface="Aldhabi" pitchFamily="2" charset="-78"/>
              </a:rPr>
              <a:t>12 hours</a:t>
            </a:r>
            <a:r>
              <a:rPr lang="en-US" sz="3600" dirty="0">
                <a:latin typeface="Aldhabi" pitchFamily="2" charset="-78"/>
                <a:cs typeface="Aldhabi" pitchFamily="2" charset="-78"/>
              </a:rPr>
              <a:t>.</a:t>
            </a:r>
          </a:p>
          <a:p>
            <a:pPr algn="l"/>
            <a:r>
              <a:rPr lang="en-US" sz="3600" dirty="0">
                <a:latin typeface="Aldhabi" pitchFamily="2" charset="-78"/>
                <a:cs typeface="Aldhabi" pitchFamily="2" charset="-78"/>
              </a:rPr>
              <a:t>It prevents the movement of infected fish to other areas and increases the flow of pure water into the ponds</a:t>
            </a:r>
            <a:r>
              <a:rPr lang="en-US" dirty="0"/>
              <a:t>.</a:t>
            </a:r>
            <a:endParaRPr lang="ar-IQ" dirty="0"/>
          </a:p>
        </p:txBody>
      </p:sp>
    </p:spTree>
    <p:extLst>
      <p:ext uri="{BB962C8B-B14F-4D97-AF65-F5344CB8AC3E}">
        <p14:creationId xmlns:p14="http://schemas.microsoft.com/office/powerpoint/2010/main" val="660627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27984" y="1412776"/>
            <a:ext cx="3721596" cy="3969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899592" y="2354132"/>
            <a:ext cx="2304256" cy="1569660"/>
          </a:xfrm>
          <a:prstGeom prst="rect">
            <a:avLst/>
          </a:prstGeom>
          <a:noFill/>
        </p:spPr>
        <p:txBody>
          <a:bodyPr wrap="square" rtlCol="1">
            <a:spAutoFit/>
          </a:bodyPr>
          <a:lstStyle/>
          <a:p>
            <a:r>
              <a:rPr lang="ar-IQ" sz="4800" b="1" dirty="0">
                <a:latin typeface="Andalus" pitchFamily="18" charset="-78"/>
                <a:cs typeface="Andalus" pitchFamily="18" charset="-78"/>
              </a:rPr>
              <a:t>تمنياتي بالنجاح</a:t>
            </a:r>
          </a:p>
        </p:txBody>
      </p:sp>
    </p:spTree>
    <p:extLst>
      <p:ext uri="{BB962C8B-B14F-4D97-AF65-F5344CB8AC3E}">
        <p14:creationId xmlns:p14="http://schemas.microsoft.com/office/powerpoint/2010/main" val="1554330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5400" b="1" dirty="0">
                <a:solidFill>
                  <a:schemeClr val="accent2"/>
                </a:solidFill>
                <a:latin typeface="Aldhabi" pitchFamily="2" charset="-78"/>
                <a:cs typeface="Aldhabi" pitchFamily="2" charset="-78"/>
              </a:rPr>
              <a:t>Fungal diseases</a:t>
            </a:r>
            <a:endParaRPr lang="ar-IQ" sz="5400" b="1" dirty="0">
              <a:solidFill>
                <a:schemeClr val="accent2"/>
              </a:solidFill>
              <a:latin typeface="Aldhabi" pitchFamily="2" charset="-78"/>
              <a:cs typeface="Aldhabi" pitchFamily="2" charset="-78"/>
            </a:endParaRPr>
          </a:p>
        </p:txBody>
      </p:sp>
      <p:sp>
        <p:nvSpPr>
          <p:cNvPr id="3" name="عنصر نائب للمحتوى 2"/>
          <p:cNvSpPr>
            <a:spLocks noGrp="1"/>
          </p:cNvSpPr>
          <p:nvPr>
            <p:ph idx="1"/>
          </p:nvPr>
        </p:nvSpPr>
        <p:spPr/>
        <p:txBody>
          <a:bodyPr>
            <a:normAutofit/>
          </a:bodyPr>
          <a:lstStyle/>
          <a:p>
            <a:pPr marL="0" indent="0" algn="l">
              <a:buNone/>
            </a:pPr>
            <a:r>
              <a:rPr lang="en-US" dirty="0">
                <a:latin typeface="Andalus" pitchFamily="18" charset="-78"/>
                <a:cs typeface="Andalus" pitchFamily="18" charset="-78"/>
              </a:rPr>
              <a:t>Fish in breeding ponds are exposed to several types of fungi in the presence of factors that contribute to infection. Among the most </a:t>
            </a:r>
            <a:endParaRPr lang="ar-IQ" dirty="0">
              <a:latin typeface="Andalus" pitchFamily="18" charset="-78"/>
              <a:cs typeface="Andalus" pitchFamily="18" charset="-78"/>
            </a:endParaRPr>
          </a:p>
          <a:p>
            <a:pPr marL="0" indent="0" algn="l">
              <a:buNone/>
            </a:pPr>
            <a:r>
              <a:rPr lang="en-US" dirty="0">
                <a:latin typeface="Andalus" pitchFamily="18" charset="-78"/>
                <a:cs typeface="Andalus" pitchFamily="18" charset="-78"/>
              </a:rPr>
              <a:t>important fungi that we will mention are:</a:t>
            </a:r>
          </a:p>
          <a:p>
            <a:pPr marL="0" indent="0" algn="l">
              <a:buNone/>
            </a:pPr>
            <a:r>
              <a:rPr lang="en-US" sz="4800" b="1" dirty="0">
                <a:solidFill>
                  <a:schemeClr val="accent1"/>
                </a:solidFill>
                <a:latin typeface="Aldhabi" pitchFamily="2" charset="-78"/>
                <a:cs typeface="Aldhabi" pitchFamily="2" charset="-78"/>
              </a:rPr>
              <a:t>1- </a:t>
            </a:r>
            <a:r>
              <a:rPr lang="en-US" sz="4800" b="1" dirty="0" err="1">
                <a:solidFill>
                  <a:schemeClr val="accent1"/>
                </a:solidFill>
                <a:latin typeface="Aldhabi" pitchFamily="2" charset="-78"/>
                <a:cs typeface="Aldhabi" pitchFamily="2" charset="-78"/>
              </a:rPr>
              <a:t>Saprolegniasis</a:t>
            </a:r>
            <a:r>
              <a:rPr lang="en-US" sz="4800" b="1" dirty="0">
                <a:solidFill>
                  <a:schemeClr val="accent1"/>
                </a:solidFill>
                <a:latin typeface="Aldhabi" pitchFamily="2" charset="-78"/>
                <a:cs typeface="Aldhabi" pitchFamily="2" charset="-78"/>
              </a:rPr>
              <a:t>.</a:t>
            </a:r>
          </a:p>
          <a:p>
            <a:pPr marL="0" indent="0" algn="l">
              <a:buNone/>
            </a:pPr>
            <a:r>
              <a:rPr lang="en-US" sz="4800" b="1" dirty="0">
                <a:solidFill>
                  <a:schemeClr val="accent1"/>
                </a:solidFill>
                <a:latin typeface="Aldhabi" pitchFamily="2" charset="-78"/>
                <a:cs typeface="Aldhabi" pitchFamily="2" charset="-78"/>
              </a:rPr>
              <a:t>2- Branchiomycosis</a:t>
            </a:r>
            <a:r>
              <a:rPr lang="en-US" dirty="0"/>
              <a:t>.</a:t>
            </a:r>
            <a:endParaRPr lang="ar-IQ" dirty="0"/>
          </a:p>
        </p:txBody>
      </p:sp>
    </p:spTree>
    <p:extLst>
      <p:ext uri="{BB962C8B-B14F-4D97-AF65-F5344CB8AC3E}">
        <p14:creationId xmlns:p14="http://schemas.microsoft.com/office/powerpoint/2010/main" val="3291166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GB" sz="7200" b="1" dirty="0">
                <a:solidFill>
                  <a:schemeClr val="accent2"/>
                </a:solidFill>
                <a:latin typeface="Aldhabi" pitchFamily="2" charset="-78"/>
                <a:cs typeface="Aldhabi" pitchFamily="2" charset="-78"/>
              </a:rPr>
              <a:t>1</a:t>
            </a:r>
            <a:r>
              <a:rPr lang="en-GB" sz="5400" b="1" dirty="0">
                <a:solidFill>
                  <a:schemeClr val="accent2"/>
                </a:solidFill>
                <a:latin typeface="Aldhabi" pitchFamily="2" charset="-78"/>
                <a:cs typeface="Aldhabi" pitchFamily="2" charset="-78"/>
              </a:rPr>
              <a:t>-Saprolegniosis in fish</a:t>
            </a:r>
            <a:br>
              <a:rPr lang="en-GB" dirty="0"/>
            </a:br>
            <a:endParaRPr lang="ar-IQ" dirty="0"/>
          </a:p>
        </p:txBody>
      </p:sp>
      <p:sp>
        <p:nvSpPr>
          <p:cNvPr id="3" name="عنصر نائب للمحتوى 2"/>
          <p:cNvSpPr>
            <a:spLocks noGrp="1"/>
          </p:cNvSpPr>
          <p:nvPr>
            <p:ph idx="1"/>
          </p:nvPr>
        </p:nvSpPr>
        <p:spPr/>
        <p:txBody>
          <a:bodyPr>
            <a:normAutofit/>
          </a:bodyPr>
          <a:lstStyle/>
          <a:p>
            <a:pPr algn="l"/>
            <a:r>
              <a:rPr lang="en-US" sz="4000" b="1" dirty="0">
                <a:solidFill>
                  <a:schemeClr val="accent1"/>
                </a:solidFill>
                <a:latin typeface="Aldhabi" pitchFamily="2" charset="-78"/>
                <a:cs typeface="Aldhabi" pitchFamily="2" charset="-78"/>
              </a:rPr>
              <a:t>Description</a:t>
            </a:r>
            <a:endParaRPr lang="en-US" b="1" dirty="0">
              <a:solidFill>
                <a:schemeClr val="accent1"/>
              </a:solidFill>
              <a:latin typeface="Aldhabi" pitchFamily="2" charset="-78"/>
              <a:cs typeface="Aldhabi" pitchFamily="2" charset="-78"/>
            </a:endParaRPr>
          </a:p>
          <a:p>
            <a:pPr algn="l"/>
            <a:r>
              <a:rPr lang="en-US" sz="3600" dirty="0">
                <a:latin typeface="Aldhabi" pitchFamily="2" charset="-78"/>
                <a:cs typeface="Aldhabi" pitchFamily="2" charset="-78"/>
              </a:rPr>
              <a:t>Saprolegniosis is a skin infection caused by a microorganism that affects fish whose protective mucus layer has been altered or that are already compromised by disease or stress. Once the epidermis is contaminated, this microorganism, which looks like a fungus, destroys the superficial and deep layers of the skin</a:t>
            </a:r>
            <a:r>
              <a:rPr lang="en-US" dirty="0"/>
              <a:t>.</a:t>
            </a:r>
            <a:endParaRPr lang="ar-IQ" dirty="0"/>
          </a:p>
        </p:txBody>
      </p:sp>
    </p:spTree>
    <p:extLst>
      <p:ext uri="{BB962C8B-B14F-4D97-AF65-F5344CB8AC3E}">
        <p14:creationId xmlns:p14="http://schemas.microsoft.com/office/powerpoint/2010/main" val="2236209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85000" lnSpcReduction="10000"/>
          </a:bodyPr>
          <a:lstStyle/>
          <a:p>
            <a:pPr algn="l"/>
            <a:r>
              <a:rPr lang="en-US" sz="4300" b="1" dirty="0">
                <a:solidFill>
                  <a:schemeClr val="accent1"/>
                </a:solidFill>
                <a:latin typeface="Aldhabi" pitchFamily="2" charset="-78"/>
                <a:cs typeface="Aldhabi" pitchFamily="2" charset="-78"/>
              </a:rPr>
              <a:t>Signs of the disease</a:t>
            </a:r>
          </a:p>
          <a:p>
            <a:pPr algn="l"/>
            <a:r>
              <a:rPr lang="en-US" sz="3900" dirty="0">
                <a:latin typeface="Aldhabi" pitchFamily="2" charset="-78"/>
                <a:cs typeface="Aldhabi" pitchFamily="2" charset="-78"/>
              </a:rPr>
              <a:t>In water, fish have slightly elevated lesions that take on the appearance of cotton wool, but have a gelatinous consistency adhering to the skin. Out of the water, the lesions resemble a thin mat of gelatinous consistency. Initially white, the lesion then turns brownish with a red border. The gills can also be affected.</a:t>
            </a:r>
          </a:p>
          <a:p>
            <a:pPr algn="l"/>
            <a:endParaRPr lang="en-US" sz="3900" dirty="0">
              <a:latin typeface="Aldhabi" pitchFamily="2" charset="-78"/>
              <a:cs typeface="Aldhabi" pitchFamily="2" charset="-78"/>
            </a:endParaRPr>
          </a:p>
          <a:p>
            <a:pPr algn="l"/>
            <a:r>
              <a:rPr lang="en-US" sz="3900" dirty="0">
                <a:latin typeface="Aldhabi" pitchFamily="2" charset="-78"/>
                <a:cs typeface="Aldhabi" pitchFamily="2" charset="-78"/>
              </a:rPr>
              <a:t>Lesions can quickly spread to the surface of the skin. The disease can cause fish death</a:t>
            </a:r>
            <a:r>
              <a:rPr lang="en-US" dirty="0"/>
              <a:t>.</a:t>
            </a:r>
          </a:p>
          <a:p>
            <a:endParaRPr lang="en-US" dirty="0"/>
          </a:p>
        </p:txBody>
      </p:sp>
    </p:spTree>
    <p:extLst>
      <p:ext uri="{BB962C8B-B14F-4D97-AF65-F5344CB8AC3E}">
        <p14:creationId xmlns:p14="http://schemas.microsoft.com/office/powerpoint/2010/main" val="2830679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i="1" dirty="0">
                <a:latin typeface="Aldhabi" pitchFamily="2" charset="-78"/>
                <a:cs typeface="Aldhabi" pitchFamily="2" charset="-78"/>
              </a:rPr>
              <a:t>Saprolegnia parasitica</a:t>
            </a:r>
            <a:endParaRPr lang="ar-IQ" i="1" dirty="0">
              <a:latin typeface="Aldhabi" pitchFamily="2" charset="-78"/>
              <a:cs typeface="Aldhabi" pitchFamily="2" charset="-78"/>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05224" y="1484784"/>
            <a:ext cx="4464621" cy="2967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22" y="1700808"/>
            <a:ext cx="2500313"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648" y="3933056"/>
            <a:ext cx="2401887"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450912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4713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403648" y="2276872"/>
            <a:ext cx="2448272" cy="1960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076056" y="4264533"/>
            <a:ext cx="3001516" cy="2015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4254141"/>
            <a:ext cx="2592288" cy="2199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1515" y="2348880"/>
            <a:ext cx="3086057"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1512733" y="6021288"/>
            <a:ext cx="1155766" cy="369332"/>
          </a:xfrm>
          <a:prstGeom prst="rect">
            <a:avLst/>
          </a:prstGeom>
          <a:noFill/>
        </p:spPr>
        <p:txBody>
          <a:bodyPr wrap="none" rtlCol="1">
            <a:spAutoFit/>
          </a:bodyPr>
          <a:lstStyle/>
          <a:p>
            <a:r>
              <a:rPr lang="en-US" b="1" dirty="0" err="1"/>
              <a:t>Oomycete</a:t>
            </a:r>
            <a:endParaRPr lang="ar-IQ" b="1" dirty="0"/>
          </a:p>
        </p:txBody>
      </p:sp>
    </p:spTree>
    <p:extLst>
      <p:ext uri="{BB962C8B-B14F-4D97-AF65-F5344CB8AC3E}">
        <p14:creationId xmlns:p14="http://schemas.microsoft.com/office/powerpoint/2010/main" val="2313868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br>
              <a:rPr lang="ar-IQ" dirty="0"/>
            </a:br>
            <a:r>
              <a:rPr lang="ar-IQ" dirty="0"/>
              <a:t>                                               </a:t>
            </a:r>
            <a:r>
              <a:rPr lang="ar-IQ" b="1" dirty="0">
                <a:solidFill>
                  <a:srgbClr val="FF0000"/>
                </a:solidFill>
              </a:rPr>
              <a:t>:</a:t>
            </a:r>
            <a:r>
              <a:rPr lang="ar-IQ" dirty="0">
                <a:solidFill>
                  <a:srgbClr val="FF0000"/>
                </a:solidFill>
              </a:rPr>
              <a:t> </a:t>
            </a:r>
            <a:r>
              <a:rPr lang="en-GB" dirty="0">
                <a:solidFill>
                  <a:srgbClr val="FF0000"/>
                </a:solidFill>
              </a:rPr>
              <a:t> </a:t>
            </a:r>
            <a:r>
              <a:rPr lang="en-GB" sz="4000" b="1" dirty="0">
                <a:solidFill>
                  <a:srgbClr val="FF0000"/>
                </a:solidFill>
                <a:latin typeface="Aldhabi" pitchFamily="2" charset="-78"/>
                <a:cs typeface="Aldhabi" pitchFamily="2" charset="-78"/>
              </a:rPr>
              <a:t>The causative</a:t>
            </a:r>
            <a:r>
              <a:rPr lang="ar-IQ" sz="4000" b="1" dirty="0">
                <a:solidFill>
                  <a:srgbClr val="00B050"/>
                </a:solidFill>
                <a:latin typeface="Aldhabi" pitchFamily="2" charset="-78"/>
                <a:cs typeface="Aldhabi" pitchFamily="2" charset="-78"/>
              </a:rPr>
              <a:t>                                      </a:t>
            </a:r>
            <a:br>
              <a:rPr lang="ar-IQ" sz="4000" b="1" dirty="0">
                <a:solidFill>
                  <a:srgbClr val="00B050"/>
                </a:solidFill>
                <a:latin typeface="Aldhabi" pitchFamily="2" charset="-78"/>
                <a:cs typeface="Aldhabi" pitchFamily="2" charset="-78"/>
              </a:rPr>
            </a:br>
            <a:r>
              <a:rPr lang="en-GB" sz="4000" b="1" i="1" dirty="0">
                <a:solidFill>
                  <a:srgbClr val="00B050"/>
                </a:solidFill>
                <a:latin typeface="Aldhabi" pitchFamily="2" charset="-78"/>
                <a:cs typeface="Aldhabi" pitchFamily="2" charset="-78"/>
              </a:rPr>
              <a:t>Saprolegnia parasitic</a:t>
            </a:r>
            <a:r>
              <a:rPr lang="en-US" sz="4000" b="1" i="1" dirty="0">
                <a:solidFill>
                  <a:srgbClr val="00B050"/>
                </a:solidFill>
                <a:latin typeface="Aldhabi" pitchFamily="2" charset="-78"/>
                <a:cs typeface="Aldhabi" pitchFamily="2" charset="-78"/>
              </a:rPr>
              <a:t>a</a:t>
            </a:r>
            <a:br>
              <a:rPr lang="en-GB" dirty="0"/>
            </a:br>
            <a:endParaRPr lang="ar-IQ" dirty="0"/>
          </a:p>
        </p:txBody>
      </p:sp>
      <p:sp>
        <p:nvSpPr>
          <p:cNvPr id="3" name="عنصر نائب للمحتوى 2"/>
          <p:cNvSpPr>
            <a:spLocks noGrp="1"/>
          </p:cNvSpPr>
          <p:nvPr>
            <p:ph idx="1"/>
          </p:nvPr>
        </p:nvSpPr>
        <p:spPr/>
        <p:txBody>
          <a:bodyPr>
            <a:noAutofit/>
          </a:bodyPr>
          <a:lstStyle/>
          <a:p>
            <a:pPr algn="l"/>
            <a:r>
              <a:rPr lang="en-US" b="1" dirty="0">
                <a:solidFill>
                  <a:schemeClr val="accent1"/>
                </a:solidFill>
                <a:latin typeface="Aldhabi" pitchFamily="2" charset="-78"/>
                <a:cs typeface="Aldhabi" pitchFamily="2" charset="-78"/>
              </a:rPr>
              <a:t>Symptoms</a:t>
            </a:r>
            <a:r>
              <a:rPr lang="en-US" dirty="0">
                <a:latin typeface="Aldhabi" pitchFamily="2" charset="-78"/>
                <a:cs typeface="Aldhabi" pitchFamily="2" charset="-78"/>
              </a:rPr>
              <a:t>:</a:t>
            </a:r>
          </a:p>
          <a:p>
            <a:pPr algn="l"/>
            <a:r>
              <a:rPr lang="en-US" dirty="0">
                <a:latin typeface="Aldhabi" pitchFamily="2" charset="-78"/>
                <a:cs typeface="Aldhabi" pitchFamily="2" charset="-78"/>
              </a:rPr>
              <a:t>1-The presence of cotton fibers</a:t>
            </a:r>
          </a:p>
          <a:p>
            <a:pPr algn="l"/>
            <a:r>
              <a:rPr lang="en-US" dirty="0">
                <a:latin typeface="Aldhabi" pitchFamily="2" charset="-78"/>
                <a:cs typeface="Aldhabi" pitchFamily="2" charset="-78"/>
              </a:rPr>
              <a:t>2-Covering the body, eyes, gills, or fins</a:t>
            </a:r>
          </a:p>
          <a:p>
            <a:pPr algn="l"/>
            <a:r>
              <a:rPr lang="ar-IQ" b="1" dirty="0">
                <a:solidFill>
                  <a:schemeClr val="accent1"/>
                </a:solidFill>
                <a:latin typeface="Aldhabi" pitchFamily="2" charset="-78"/>
                <a:cs typeface="Aldhabi" pitchFamily="2" charset="-78"/>
              </a:rPr>
              <a:t>: </a:t>
            </a:r>
            <a:r>
              <a:rPr lang="en-GB" b="1" dirty="0">
                <a:solidFill>
                  <a:schemeClr val="accent1"/>
                </a:solidFill>
                <a:latin typeface="Aldhabi" pitchFamily="2" charset="-78"/>
                <a:cs typeface="Aldhabi" pitchFamily="2" charset="-78"/>
              </a:rPr>
              <a:t>Protection</a:t>
            </a:r>
            <a:endParaRPr lang="ar-IQ" b="1" dirty="0">
              <a:solidFill>
                <a:schemeClr val="accent1"/>
              </a:solidFill>
              <a:latin typeface="Aldhabi" pitchFamily="2" charset="-78"/>
              <a:cs typeface="Aldhabi" pitchFamily="2" charset="-78"/>
            </a:endParaRPr>
          </a:p>
          <a:p>
            <a:pPr algn="l"/>
            <a:r>
              <a:rPr lang="en-US" dirty="0">
                <a:solidFill>
                  <a:schemeClr val="accent2">
                    <a:lumMod val="75000"/>
                  </a:schemeClr>
                </a:solidFill>
                <a:latin typeface="Aldhabi" pitchFamily="2" charset="-78"/>
                <a:cs typeface="Aldhabi" pitchFamily="2" charset="-78"/>
              </a:rPr>
              <a:t>1</a:t>
            </a:r>
            <a:r>
              <a:rPr lang="en-US" dirty="0">
                <a:latin typeface="Aldhabi" pitchFamily="2" charset="-78"/>
                <a:cs typeface="Aldhabi" pitchFamily="2" charset="-78"/>
              </a:rPr>
              <a:t>-Isolation weak &amp; injured fish from the tank</a:t>
            </a:r>
          </a:p>
          <a:p>
            <a:pPr algn="l"/>
            <a:r>
              <a:rPr lang="en-US" dirty="0">
                <a:solidFill>
                  <a:schemeClr val="accent2">
                    <a:lumMod val="75000"/>
                  </a:schemeClr>
                </a:solidFill>
                <a:latin typeface="Aldhabi" pitchFamily="2" charset="-78"/>
                <a:cs typeface="Aldhabi" pitchFamily="2" charset="-78"/>
              </a:rPr>
              <a:t>2</a:t>
            </a:r>
            <a:r>
              <a:rPr lang="en-US" dirty="0">
                <a:latin typeface="Aldhabi" pitchFamily="2" charset="-78"/>
                <a:cs typeface="Aldhabi" pitchFamily="2" charset="-78"/>
              </a:rPr>
              <a:t>-Treat wound quickly when they occur</a:t>
            </a:r>
          </a:p>
          <a:p>
            <a:pPr algn="l"/>
            <a:r>
              <a:rPr lang="en-US" dirty="0">
                <a:solidFill>
                  <a:schemeClr val="accent2">
                    <a:lumMod val="75000"/>
                  </a:schemeClr>
                </a:solidFill>
                <a:latin typeface="Aldhabi" pitchFamily="2" charset="-78"/>
                <a:cs typeface="Aldhabi" pitchFamily="2" charset="-78"/>
              </a:rPr>
              <a:t>3</a:t>
            </a:r>
            <a:r>
              <a:rPr lang="en-US" dirty="0">
                <a:latin typeface="Aldhabi" pitchFamily="2" charset="-78"/>
                <a:cs typeface="Aldhabi" pitchFamily="2" charset="-78"/>
              </a:rPr>
              <a:t>-Wash egg well</a:t>
            </a:r>
          </a:p>
          <a:p>
            <a:pPr algn="l"/>
            <a:r>
              <a:rPr lang="en-US" dirty="0">
                <a:solidFill>
                  <a:schemeClr val="accent2">
                    <a:lumMod val="75000"/>
                  </a:schemeClr>
                </a:solidFill>
                <a:latin typeface="Aldhabi" pitchFamily="2" charset="-78"/>
                <a:cs typeface="Aldhabi" pitchFamily="2" charset="-78"/>
              </a:rPr>
              <a:t>4</a:t>
            </a:r>
            <a:r>
              <a:rPr lang="en-US" dirty="0">
                <a:latin typeface="Aldhabi" pitchFamily="2" charset="-78"/>
                <a:cs typeface="Aldhabi" pitchFamily="2" charset="-78"/>
              </a:rPr>
              <a:t>-Cleaning of water used in incubation devices</a:t>
            </a:r>
            <a:endParaRPr lang="ar-IQ" dirty="0">
              <a:latin typeface="Aldhabi" pitchFamily="2" charset="-78"/>
              <a:cs typeface="Aldhabi" pitchFamily="2" charset="-78"/>
            </a:endParaRPr>
          </a:p>
        </p:txBody>
      </p:sp>
    </p:spTree>
    <p:extLst>
      <p:ext uri="{BB962C8B-B14F-4D97-AF65-F5344CB8AC3E}">
        <p14:creationId xmlns:p14="http://schemas.microsoft.com/office/powerpoint/2010/main" val="3678257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b="1" dirty="0">
                <a:solidFill>
                  <a:schemeClr val="accent1"/>
                </a:solidFill>
                <a:latin typeface="Aldhabi" pitchFamily="2" charset="-78"/>
                <a:cs typeface="Aldhabi" pitchFamily="2" charset="-78"/>
              </a:rPr>
              <a:t>Treatment </a:t>
            </a:r>
            <a:endParaRPr lang="ar-IQ" b="1" dirty="0">
              <a:solidFill>
                <a:schemeClr val="accent1"/>
              </a:solidFill>
              <a:latin typeface="Aldhabi" pitchFamily="2" charset="-78"/>
              <a:cs typeface="Aldhabi" pitchFamily="2" charset="-78"/>
            </a:endParaRPr>
          </a:p>
        </p:txBody>
      </p:sp>
      <p:sp>
        <p:nvSpPr>
          <p:cNvPr id="3" name="عنصر نائب للمحتوى 2"/>
          <p:cNvSpPr>
            <a:spLocks noGrp="1"/>
          </p:cNvSpPr>
          <p:nvPr>
            <p:ph idx="1"/>
          </p:nvPr>
        </p:nvSpPr>
        <p:spPr/>
        <p:txBody>
          <a:bodyPr>
            <a:normAutofit/>
          </a:bodyPr>
          <a:lstStyle/>
          <a:p>
            <a:pPr algn="l"/>
            <a:r>
              <a:rPr lang="en-US" sz="4000" dirty="0">
                <a:solidFill>
                  <a:schemeClr val="accent2">
                    <a:lumMod val="75000"/>
                  </a:schemeClr>
                </a:solidFill>
                <a:latin typeface="Aldhabi" pitchFamily="2" charset="-78"/>
                <a:cs typeface="Aldhabi" pitchFamily="2" charset="-78"/>
              </a:rPr>
              <a:t>1</a:t>
            </a:r>
            <a:r>
              <a:rPr lang="en-US" sz="4000" dirty="0">
                <a:latin typeface="Aldhabi" pitchFamily="2" charset="-78"/>
                <a:cs typeface="Aldhabi" pitchFamily="2" charset="-78"/>
              </a:rPr>
              <a:t>-Use </a:t>
            </a:r>
            <a:r>
              <a:rPr lang="en-US" sz="4000" dirty="0" err="1">
                <a:latin typeface="Aldhabi" pitchFamily="2" charset="-78"/>
                <a:cs typeface="Aldhabi" pitchFamily="2" charset="-78"/>
              </a:rPr>
              <a:t>abath</a:t>
            </a:r>
            <a:r>
              <a:rPr lang="en-US" sz="4000" dirty="0">
                <a:latin typeface="Aldhabi" pitchFamily="2" charset="-78"/>
                <a:cs typeface="Aldhabi" pitchFamily="2" charset="-78"/>
              </a:rPr>
              <a:t> of potassium permanganate at a concentration of </a:t>
            </a:r>
            <a:r>
              <a:rPr lang="en-US" sz="2400" dirty="0">
                <a:latin typeface="+mj-lt"/>
                <a:cs typeface="Aldhabi" pitchFamily="2" charset="-78"/>
              </a:rPr>
              <a:t>1</a:t>
            </a:r>
            <a:r>
              <a:rPr lang="en-US" sz="4000" dirty="0">
                <a:latin typeface="Aldhabi" pitchFamily="2" charset="-78"/>
                <a:cs typeface="Aldhabi" pitchFamily="2" charset="-78"/>
              </a:rPr>
              <a:t>g/</a:t>
            </a:r>
            <a:r>
              <a:rPr lang="en-US" sz="2000" dirty="0">
                <a:latin typeface="+mj-lt"/>
                <a:cs typeface="Aldhabi" pitchFamily="2" charset="-78"/>
              </a:rPr>
              <a:t>100</a:t>
            </a:r>
            <a:r>
              <a:rPr lang="en-US" sz="4000" dirty="0">
                <a:latin typeface="Aldhabi" pitchFamily="2" charset="-78"/>
                <a:cs typeface="Aldhabi" pitchFamily="2" charset="-78"/>
              </a:rPr>
              <a:t> L. of Water.</a:t>
            </a:r>
          </a:p>
          <a:p>
            <a:pPr algn="l"/>
            <a:r>
              <a:rPr lang="en-US" sz="4000" dirty="0">
                <a:latin typeface="Aldhabi" pitchFamily="2" charset="-78"/>
                <a:cs typeface="Aldhabi" pitchFamily="2" charset="-78"/>
              </a:rPr>
              <a:t>for a period of </a:t>
            </a:r>
            <a:r>
              <a:rPr lang="en-US" sz="2400" dirty="0">
                <a:latin typeface="+mj-lt"/>
                <a:cs typeface="Aldhabi" pitchFamily="2" charset="-78"/>
              </a:rPr>
              <a:t>1 – 1.5 </a:t>
            </a:r>
            <a:r>
              <a:rPr lang="en-US" sz="4000" dirty="0">
                <a:latin typeface="Aldhabi" pitchFamily="2" charset="-78"/>
                <a:cs typeface="Aldhabi" pitchFamily="2" charset="-78"/>
              </a:rPr>
              <a:t>h</a:t>
            </a:r>
          </a:p>
          <a:p>
            <a:pPr algn="l"/>
            <a:endParaRPr lang="en-US" sz="4000" dirty="0">
              <a:latin typeface="Aldhabi" pitchFamily="2" charset="-78"/>
              <a:cs typeface="Aldhabi" pitchFamily="2" charset="-78"/>
            </a:endParaRPr>
          </a:p>
          <a:p>
            <a:pPr algn="l"/>
            <a:r>
              <a:rPr lang="en-US" sz="4000" dirty="0">
                <a:solidFill>
                  <a:schemeClr val="accent2">
                    <a:lumMod val="75000"/>
                  </a:schemeClr>
                </a:solidFill>
                <a:latin typeface="Aldhabi" pitchFamily="2" charset="-78"/>
                <a:cs typeface="Aldhabi" pitchFamily="2" charset="-78"/>
              </a:rPr>
              <a:t>2</a:t>
            </a:r>
            <a:r>
              <a:rPr lang="en-US" sz="4000" dirty="0">
                <a:latin typeface="Aldhabi" pitchFamily="2" charset="-78"/>
                <a:cs typeface="Aldhabi" pitchFamily="2" charset="-78"/>
              </a:rPr>
              <a:t>-Use salt solution -</a:t>
            </a:r>
            <a:r>
              <a:rPr lang="en-US" sz="2400" dirty="0">
                <a:latin typeface="+mj-lt"/>
                <a:cs typeface="Aldhabi" pitchFamily="2" charset="-78"/>
              </a:rPr>
              <a:t>10</a:t>
            </a:r>
            <a:r>
              <a:rPr lang="en-US" sz="2400" dirty="0">
                <a:latin typeface="Aldhabi" pitchFamily="2" charset="-78"/>
                <a:cs typeface="Aldhabi" pitchFamily="2" charset="-78"/>
              </a:rPr>
              <a:t> </a:t>
            </a:r>
            <a:r>
              <a:rPr lang="en-US" sz="4000" dirty="0">
                <a:latin typeface="Aldhabi" pitchFamily="2" charset="-78"/>
                <a:cs typeface="Aldhabi" pitchFamily="2" charset="-78"/>
              </a:rPr>
              <a:t>g/ L. Water,  for a period </a:t>
            </a:r>
            <a:r>
              <a:rPr lang="en-US" sz="2400" dirty="0">
                <a:latin typeface="+mj-lt"/>
                <a:cs typeface="Aldhabi" pitchFamily="2" charset="-78"/>
              </a:rPr>
              <a:t>20</a:t>
            </a:r>
            <a:r>
              <a:rPr lang="en-US" sz="2400" dirty="0">
                <a:latin typeface="Aldhabi" pitchFamily="2" charset="-78"/>
                <a:cs typeface="Aldhabi" pitchFamily="2" charset="-78"/>
              </a:rPr>
              <a:t> </a:t>
            </a:r>
            <a:r>
              <a:rPr lang="en-US" sz="4000" dirty="0">
                <a:latin typeface="Aldhabi" pitchFamily="2" charset="-78"/>
                <a:cs typeface="Aldhabi" pitchFamily="2" charset="-78"/>
              </a:rPr>
              <a:t>Min</a:t>
            </a:r>
            <a:endParaRPr lang="ar-IQ" sz="4000" dirty="0">
              <a:latin typeface="Aldhabi" pitchFamily="2" charset="-78"/>
              <a:cs typeface="Aldhabi" pitchFamily="2" charset="-78"/>
            </a:endParaRPr>
          </a:p>
        </p:txBody>
      </p:sp>
    </p:spTree>
    <p:extLst>
      <p:ext uri="{BB962C8B-B14F-4D97-AF65-F5344CB8AC3E}">
        <p14:creationId xmlns:p14="http://schemas.microsoft.com/office/powerpoint/2010/main" val="313703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b="1" dirty="0">
                <a:solidFill>
                  <a:srgbClr val="FF0000"/>
                </a:solidFill>
                <a:latin typeface="Aldhabi" pitchFamily="2" charset="-78"/>
                <a:cs typeface="Aldhabi" pitchFamily="2" charset="-78"/>
              </a:rPr>
              <a:t>2- Branchiomycosis</a:t>
            </a:r>
            <a:endParaRPr lang="ar-IQ" b="1" dirty="0">
              <a:solidFill>
                <a:srgbClr val="FF0000"/>
              </a:solidFill>
              <a:latin typeface="Aldhabi" pitchFamily="2" charset="-78"/>
              <a:cs typeface="Aldhabi" pitchFamily="2" charset="-78"/>
            </a:endParaRPr>
          </a:p>
        </p:txBody>
      </p:sp>
      <p:sp>
        <p:nvSpPr>
          <p:cNvPr id="3" name="عنصر نائب للمحتوى 2"/>
          <p:cNvSpPr>
            <a:spLocks noGrp="1"/>
          </p:cNvSpPr>
          <p:nvPr>
            <p:ph idx="1"/>
          </p:nvPr>
        </p:nvSpPr>
        <p:spPr/>
        <p:txBody>
          <a:bodyPr>
            <a:normAutofit fontScale="47500" lnSpcReduction="20000"/>
          </a:bodyPr>
          <a:lstStyle/>
          <a:p>
            <a:pPr algn="l"/>
            <a:r>
              <a:rPr lang="en-US" sz="5100" dirty="0">
                <a:latin typeface="Aldhabi" pitchFamily="2" charset="-78"/>
                <a:cs typeface="Aldhabi" pitchFamily="2" charset="-78"/>
              </a:rPr>
              <a:t>The disease occurs due to infection with an aquatic fungus that grows within the blood vessels of the gill tissue, known as</a:t>
            </a:r>
            <a:r>
              <a:rPr lang="ar-IQ" sz="5100" dirty="0">
                <a:latin typeface="Aldhabi" pitchFamily="2" charset="-78"/>
                <a:cs typeface="Aldhabi" pitchFamily="2" charset="-78"/>
              </a:rPr>
              <a:t>:</a:t>
            </a:r>
          </a:p>
          <a:p>
            <a:pPr algn="l"/>
            <a:r>
              <a:rPr lang="en-US" sz="5100" b="1" i="1" dirty="0">
                <a:cs typeface="Aldhabi" pitchFamily="2" charset="-78"/>
              </a:rPr>
              <a:t>Branchiomyces sanguinis</a:t>
            </a:r>
          </a:p>
          <a:p>
            <a:pPr algn="l"/>
            <a:r>
              <a:rPr lang="en-US" sz="5100" b="1" i="1" dirty="0">
                <a:cs typeface="Aldhabi" pitchFamily="2" charset="-78"/>
              </a:rPr>
              <a:t>Branchiomyces demigrans</a:t>
            </a:r>
          </a:p>
          <a:p>
            <a:pPr algn="l">
              <a:lnSpc>
                <a:spcPct val="170000"/>
              </a:lnSpc>
            </a:pPr>
            <a:r>
              <a:rPr lang="en-US" sz="5100" dirty="0">
                <a:latin typeface="Aldhabi" pitchFamily="2" charset="-78"/>
                <a:cs typeface="Aldhabi" pitchFamily="2" charset="-78"/>
              </a:rPr>
              <a:t>It infects the </a:t>
            </a:r>
            <a:r>
              <a:rPr lang="en-US" sz="5100" b="1" dirty="0">
                <a:latin typeface="Aldhabi" pitchFamily="2" charset="-78"/>
                <a:cs typeface="Aldhabi" pitchFamily="2" charset="-78"/>
              </a:rPr>
              <a:t>gill</a:t>
            </a:r>
            <a:r>
              <a:rPr lang="en-US" sz="5100" dirty="0">
                <a:latin typeface="Aldhabi" pitchFamily="2" charset="-78"/>
                <a:cs typeface="Aldhabi" pitchFamily="2" charset="-78"/>
              </a:rPr>
              <a:t> tissues of most </a:t>
            </a:r>
            <a:r>
              <a:rPr lang="en-US" sz="5100" b="1" dirty="0">
                <a:latin typeface="Aldhabi" pitchFamily="2" charset="-78"/>
                <a:cs typeface="Aldhabi" pitchFamily="2" charset="-78"/>
              </a:rPr>
              <a:t>freshwater</a:t>
            </a:r>
            <a:r>
              <a:rPr lang="en-US" sz="5100" dirty="0">
                <a:latin typeface="Aldhabi" pitchFamily="2" charset="-78"/>
                <a:cs typeface="Aldhabi" pitchFamily="2" charset="-78"/>
              </a:rPr>
              <a:t> fish and leads to gill </a:t>
            </a:r>
            <a:r>
              <a:rPr lang="en-US" sz="5100" b="1" dirty="0">
                <a:latin typeface="Aldhabi" pitchFamily="2" charset="-78"/>
                <a:cs typeface="Aldhabi" pitchFamily="2" charset="-78"/>
              </a:rPr>
              <a:t>necrosis</a:t>
            </a:r>
            <a:r>
              <a:rPr lang="en-US" sz="5100" dirty="0">
                <a:latin typeface="Aldhabi" pitchFamily="2" charset="-78"/>
                <a:cs typeface="Aldhabi" pitchFamily="2" charset="-78"/>
              </a:rPr>
              <a:t> and loss of appetite. It grows at a temperature of </a:t>
            </a:r>
            <a:r>
              <a:rPr lang="en-US" sz="5100" b="1" dirty="0">
                <a:latin typeface="Aldhabi" pitchFamily="2" charset="-78"/>
                <a:cs typeface="Aldhabi" pitchFamily="2" charset="-78"/>
              </a:rPr>
              <a:t>14-35°C.</a:t>
            </a:r>
            <a:r>
              <a:rPr lang="en-US" sz="5100" dirty="0">
                <a:latin typeface="Aldhabi" pitchFamily="2" charset="-78"/>
                <a:cs typeface="Aldhabi" pitchFamily="2" charset="-78"/>
              </a:rPr>
              <a:t> Spores are transported by water to the gills and stick to them. Then fungal hyphae are produced and penetrate the mucous membranes of the filaments or the blood vessels of the filaments, depending on the type of fungus. The infection occurs quickly within </a:t>
            </a:r>
            <a:r>
              <a:rPr lang="en-US" sz="5100" b="1" dirty="0">
                <a:latin typeface="Aldhabi" pitchFamily="2" charset="-78"/>
                <a:cs typeface="Aldhabi" pitchFamily="2" charset="-78"/>
              </a:rPr>
              <a:t>3-4 days </a:t>
            </a:r>
            <a:r>
              <a:rPr lang="en-US" sz="5100" dirty="0">
                <a:latin typeface="Aldhabi" pitchFamily="2" charset="-78"/>
                <a:cs typeface="Aldhabi" pitchFamily="2" charset="-78"/>
              </a:rPr>
              <a:t>under conditions of water temperature exceeding 20°C</a:t>
            </a:r>
            <a:r>
              <a:rPr lang="en-US" dirty="0"/>
              <a:t>.</a:t>
            </a:r>
          </a:p>
        </p:txBody>
      </p:sp>
    </p:spTree>
    <p:extLst>
      <p:ext uri="{BB962C8B-B14F-4D97-AF65-F5344CB8AC3E}">
        <p14:creationId xmlns:p14="http://schemas.microsoft.com/office/powerpoint/2010/main" val="2405759097"/>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TotalTime>
  <Words>562</Words>
  <Application>Microsoft Office PowerPoint</Application>
  <PresentationFormat>On-screen Show (4:3)</PresentationFormat>
  <Paragraphs>45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Aldhabi</vt:lpstr>
      <vt:lpstr>Andalus</vt:lpstr>
      <vt:lpstr>Arial</vt:lpstr>
      <vt:lpstr>Calibri</vt:lpstr>
      <vt:lpstr>سمة Office</vt:lpstr>
      <vt:lpstr>PowerPoint Presentation</vt:lpstr>
      <vt:lpstr>Fungal diseases</vt:lpstr>
      <vt:lpstr>1-Saprolegniosis in fish </vt:lpstr>
      <vt:lpstr>PowerPoint Presentation</vt:lpstr>
      <vt:lpstr>Saprolegnia parasitica</vt:lpstr>
      <vt:lpstr>PowerPoint Presentation</vt:lpstr>
      <vt:lpstr>                                                :  The causative                                       Saprolegnia parasitica </vt:lpstr>
      <vt:lpstr>Treatment </vt:lpstr>
      <vt:lpstr>2- Branchiomycosis</vt:lpstr>
      <vt:lpstr>Branchiomycosis</vt:lpstr>
      <vt:lpstr>Symptoms</vt:lpstr>
      <vt:lpstr>Treatment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ah</dc:creator>
  <cp:lastModifiedBy>hp</cp:lastModifiedBy>
  <cp:revision>52</cp:revision>
  <dcterms:created xsi:type="dcterms:W3CDTF">2024-10-12T09:27:31Z</dcterms:created>
  <dcterms:modified xsi:type="dcterms:W3CDTF">2026-01-15T09:31:26Z</dcterms:modified>
</cp:coreProperties>
</file>